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66"/>
    <a:srgbClr val="FF33CC"/>
    <a:srgbClr val="FF66FF"/>
    <a:srgbClr val="00FF00"/>
    <a:srgbClr val="CC00FF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314DA9-9C42-4C91-BD5D-9504F22FA962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8B0FE0-7AE0-4694-A263-7B64F4665019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3600" b="1" cap="none" spc="0" dirty="0" smtClean="0">
              <a:ln w="11430"/>
              <a:solidFill>
                <a:srgbClr val="CC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Обычное право</a:t>
          </a:r>
          <a:endParaRPr lang="ru-RU" sz="3600" b="1" cap="none" spc="0" dirty="0">
            <a:ln w="11430"/>
            <a:solidFill>
              <a:srgbClr val="CC00FF"/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979CB29A-F589-4E02-AF74-EA1B25E840D2}" type="parTrans" cxnId="{18852454-4A90-44F4-89BB-D10A50FD0B91}">
      <dgm:prSet/>
      <dgm:spPr/>
      <dgm:t>
        <a:bodyPr/>
        <a:lstStyle/>
        <a:p>
          <a:endParaRPr lang="ru-RU" sz="1200"/>
        </a:p>
      </dgm:t>
    </dgm:pt>
    <dgm:pt modelId="{FBA9F617-18E1-453E-8A12-D49BE88A79CA}" type="sibTrans" cxnId="{18852454-4A90-44F4-89BB-D10A50FD0B91}">
      <dgm:prSet/>
      <dgm:spPr/>
      <dgm:t>
        <a:bodyPr/>
        <a:lstStyle/>
        <a:p>
          <a:endParaRPr lang="ru-RU" sz="1200"/>
        </a:p>
      </dgm:t>
    </dgm:pt>
    <dgm:pt modelId="{87293D56-851A-4A44-AE87-9F7CB88027C9}">
      <dgm:prSet phldrT="[Текст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2800" b="1" cap="none" spc="0" dirty="0" smtClean="0">
              <a:ln w="11430"/>
              <a:solidFill>
                <a:srgbClr val="CC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Закон</a:t>
          </a:r>
          <a:endParaRPr lang="ru-RU" sz="2800" b="1" cap="none" spc="0" dirty="0">
            <a:ln w="11430"/>
            <a:solidFill>
              <a:srgbClr val="CC00FF"/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D41420CE-F3F7-408F-85B8-3092579AF761}" type="parTrans" cxnId="{FF21A5A7-E1CE-4FFA-A261-E48561FAD74E}">
      <dgm:prSet/>
      <dgm:spPr/>
      <dgm:t>
        <a:bodyPr/>
        <a:lstStyle/>
        <a:p>
          <a:endParaRPr lang="ru-RU" sz="1200"/>
        </a:p>
      </dgm:t>
    </dgm:pt>
    <dgm:pt modelId="{3F454213-01D2-4CA0-9CB5-A60220BD78A6}" type="sibTrans" cxnId="{FF21A5A7-E1CE-4FFA-A261-E48561FAD74E}">
      <dgm:prSet/>
      <dgm:spPr/>
      <dgm:t>
        <a:bodyPr/>
        <a:lstStyle/>
        <a:p>
          <a:endParaRPr lang="ru-RU" sz="1200"/>
        </a:p>
      </dgm:t>
    </dgm:pt>
    <dgm:pt modelId="{956EFDAD-080F-4D3F-AB8D-5571306CBD94}">
      <dgm:prSet phldrT="[Текст]" custT="1"/>
      <dgm:spPr/>
      <dgm:t>
        <a:bodyPr/>
        <a:lstStyle/>
        <a:p>
          <a:r>
            <a:rPr lang="ru-RU" sz="1500" i="1" dirty="0" smtClean="0"/>
            <a:t>в республиканский период – постановления народного собрания</a:t>
          </a:r>
          <a:endParaRPr lang="ru-RU" sz="1500" dirty="0"/>
        </a:p>
      </dgm:t>
    </dgm:pt>
    <dgm:pt modelId="{F1C2EE24-DC7A-4E7C-83B4-0ADFD73CA8E2}" type="parTrans" cxnId="{2D7F3012-C562-4D43-AD77-CDBF798FF701}">
      <dgm:prSet/>
      <dgm:spPr/>
      <dgm:t>
        <a:bodyPr/>
        <a:lstStyle/>
        <a:p>
          <a:endParaRPr lang="ru-RU" sz="1200"/>
        </a:p>
      </dgm:t>
    </dgm:pt>
    <dgm:pt modelId="{A4B28A34-5798-4F02-8326-9EE1908C78B6}" type="sibTrans" cxnId="{2D7F3012-C562-4D43-AD77-CDBF798FF701}">
      <dgm:prSet/>
      <dgm:spPr/>
      <dgm:t>
        <a:bodyPr/>
        <a:lstStyle/>
        <a:p>
          <a:endParaRPr lang="ru-RU" sz="1200"/>
        </a:p>
      </dgm:t>
    </dgm:pt>
    <dgm:pt modelId="{758E8C3A-C9A2-4AA0-979C-D8D1DDEBAD01}">
      <dgm:prSet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3600" b="1" cap="none" spc="0" dirty="0" smtClean="0">
              <a:ln w="11430"/>
              <a:solidFill>
                <a:srgbClr val="CC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Деятельность юристов</a:t>
          </a:r>
          <a:endParaRPr lang="ru-RU" sz="3600" b="1" cap="none" spc="0" dirty="0">
            <a:ln w="11430"/>
            <a:solidFill>
              <a:srgbClr val="CC00FF"/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30D1D380-B58E-48B1-937E-6B72EEECE9DC}" type="parTrans" cxnId="{A5B41108-9E0F-4949-BB42-3ECCF56A4CFF}">
      <dgm:prSet/>
      <dgm:spPr/>
      <dgm:t>
        <a:bodyPr/>
        <a:lstStyle/>
        <a:p>
          <a:endParaRPr lang="ru-RU" sz="1200"/>
        </a:p>
      </dgm:t>
    </dgm:pt>
    <dgm:pt modelId="{C1F7FAF6-A8CE-4968-AFF0-05FBB0A16513}" type="sibTrans" cxnId="{A5B41108-9E0F-4949-BB42-3ECCF56A4CFF}">
      <dgm:prSet/>
      <dgm:spPr/>
      <dgm:t>
        <a:bodyPr/>
        <a:lstStyle/>
        <a:p>
          <a:endParaRPr lang="ru-RU" sz="1200"/>
        </a:p>
      </dgm:t>
    </dgm:pt>
    <dgm:pt modelId="{AAF7EDB2-29FE-4D3C-8F60-1922A118EF7F}">
      <dgm:prSet custT="1"/>
      <dgm:spPr/>
      <dgm:t>
        <a:bodyPr/>
        <a:lstStyle/>
        <a:p>
          <a:r>
            <a:rPr lang="ru-RU" sz="1500" i="1" dirty="0" smtClean="0"/>
            <a:t>в эпоху принципата – сенатусконсульты, постановления сената, которыми прикрывалась воля принцепса</a:t>
          </a:r>
          <a:endParaRPr lang="ru-RU" sz="1500" dirty="0"/>
        </a:p>
      </dgm:t>
    </dgm:pt>
    <dgm:pt modelId="{E5D64DB3-EF76-4218-9AE0-D10744702821}" type="parTrans" cxnId="{19B33861-6B3D-42B8-8CC6-20217539E115}">
      <dgm:prSet/>
      <dgm:spPr/>
      <dgm:t>
        <a:bodyPr/>
        <a:lstStyle/>
        <a:p>
          <a:endParaRPr lang="ru-RU" sz="1200"/>
        </a:p>
      </dgm:t>
    </dgm:pt>
    <dgm:pt modelId="{B2F75218-7B5D-4130-90E0-E428F40C7F72}" type="sibTrans" cxnId="{19B33861-6B3D-42B8-8CC6-20217539E115}">
      <dgm:prSet/>
      <dgm:spPr/>
      <dgm:t>
        <a:bodyPr/>
        <a:lstStyle/>
        <a:p>
          <a:endParaRPr lang="ru-RU" sz="1200"/>
        </a:p>
      </dgm:t>
    </dgm:pt>
    <dgm:pt modelId="{ACAA068A-09E0-40EB-BEDC-D0F19F59E499}">
      <dgm:prSet custT="1"/>
      <dgm:spPr/>
      <dgm:t>
        <a:bodyPr/>
        <a:lstStyle/>
        <a:p>
          <a:r>
            <a:rPr lang="ru-RU" sz="1500" i="1" dirty="0" smtClean="0"/>
            <a:t>в период абсолютной монархии – императорские конституции</a:t>
          </a:r>
          <a:endParaRPr lang="ru-RU" sz="1500" dirty="0"/>
        </a:p>
      </dgm:t>
    </dgm:pt>
    <dgm:pt modelId="{7AFA1067-E673-4979-A803-7292BD54BEB4}" type="parTrans" cxnId="{2792357D-520E-4CA5-AFF0-8327F2EC4EB6}">
      <dgm:prSet/>
      <dgm:spPr/>
      <dgm:t>
        <a:bodyPr/>
        <a:lstStyle/>
        <a:p>
          <a:endParaRPr lang="ru-RU" sz="1200"/>
        </a:p>
      </dgm:t>
    </dgm:pt>
    <dgm:pt modelId="{EDBF2606-3C37-4AF7-B333-1DE7FEB85115}" type="sibTrans" cxnId="{2792357D-520E-4CA5-AFF0-8327F2EC4EB6}">
      <dgm:prSet/>
      <dgm:spPr/>
      <dgm:t>
        <a:bodyPr/>
        <a:lstStyle/>
        <a:p>
          <a:endParaRPr lang="ru-RU" sz="1200"/>
        </a:p>
      </dgm:t>
    </dgm:pt>
    <dgm:pt modelId="{556866EC-FF7B-427C-830E-14661870424D}">
      <dgm:prSet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ru-RU" sz="3600" b="1" cap="none" spc="0" dirty="0" smtClean="0">
              <a:ln w="11430"/>
              <a:solidFill>
                <a:srgbClr val="CC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Эдикты магистратов</a:t>
          </a:r>
          <a:endParaRPr lang="ru-RU" sz="3600" b="1" cap="none" spc="0" dirty="0">
            <a:ln w="11430"/>
            <a:solidFill>
              <a:srgbClr val="CC00FF"/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CFA05216-A241-4B50-9C8D-FCF3ABD0FCA1}" type="sibTrans" cxnId="{0DA4A013-A057-483E-B436-5FC65D97827A}">
      <dgm:prSet/>
      <dgm:spPr/>
      <dgm:t>
        <a:bodyPr/>
        <a:lstStyle/>
        <a:p>
          <a:endParaRPr lang="ru-RU" sz="1200"/>
        </a:p>
      </dgm:t>
    </dgm:pt>
    <dgm:pt modelId="{4DF5CF73-6A3D-49DC-8112-575807BBC10D}" type="parTrans" cxnId="{0DA4A013-A057-483E-B436-5FC65D97827A}">
      <dgm:prSet/>
      <dgm:spPr/>
      <dgm:t>
        <a:bodyPr/>
        <a:lstStyle/>
        <a:p>
          <a:endParaRPr lang="ru-RU" sz="1200"/>
        </a:p>
      </dgm:t>
    </dgm:pt>
    <dgm:pt modelId="{10A8CFB3-AB4C-4021-92B0-ED7A8EC89583}" type="pres">
      <dgm:prSet presAssocID="{71314DA9-9C42-4C91-BD5D-9504F22FA96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5EDF7D-7CBC-4D26-A4A2-03000E83F2EB}" type="pres">
      <dgm:prSet presAssocID="{B48B0FE0-7AE0-4694-A263-7B64F466501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A4ED4-71CF-4063-A0BD-0C86F426EF27}" type="pres">
      <dgm:prSet presAssocID="{FBA9F617-18E1-453E-8A12-D49BE88A79CA}" presName="sibTrans" presStyleCnt="0"/>
      <dgm:spPr/>
    </dgm:pt>
    <dgm:pt modelId="{DDF8E1AE-75CA-4945-AA1D-CD9C2E2AFBCA}" type="pres">
      <dgm:prSet presAssocID="{87293D56-851A-4A44-AE87-9F7CB88027C9}" presName="node" presStyleLbl="node1" presStyleIdx="1" presStyleCnt="4" custScaleX="149065" custScaleY="127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B907F-47C9-4D5A-A6CA-87B9FB0ED958}" type="pres">
      <dgm:prSet presAssocID="{3F454213-01D2-4CA0-9CB5-A60220BD78A6}" presName="sibTrans" presStyleCnt="0"/>
      <dgm:spPr/>
    </dgm:pt>
    <dgm:pt modelId="{75252176-AB98-4F06-9BEF-1AE34A2DC72D}" type="pres">
      <dgm:prSet presAssocID="{556866EC-FF7B-427C-830E-14661870424D}" presName="node" presStyleLbl="node1" presStyleIdx="2" presStyleCnt="4" custScaleX="111584" custLinFactNeighborX="-9877" custLinFactNeighborY="-7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FFA0F-F0DF-4DAD-BBED-2AF393F5D01B}" type="pres">
      <dgm:prSet presAssocID="{CFA05216-A241-4B50-9C8D-FCF3ABD0FCA1}" presName="sibTrans" presStyleCnt="0"/>
      <dgm:spPr/>
    </dgm:pt>
    <dgm:pt modelId="{CCED05E9-1204-42CD-A9F3-8E68D8351403}" type="pres">
      <dgm:prSet presAssocID="{758E8C3A-C9A2-4AA0-979C-D8D1DDEBAD01}" presName="node" presStyleLbl="node1" presStyleIdx="3" presStyleCnt="4" custScaleX="126440" custLinFactNeighborX="-2531" custLinFactNeighborY="-7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21A5A7-E1CE-4FFA-A261-E48561FAD74E}" srcId="{71314DA9-9C42-4C91-BD5D-9504F22FA962}" destId="{87293D56-851A-4A44-AE87-9F7CB88027C9}" srcOrd="1" destOrd="0" parTransId="{D41420CE-F3F7-408F-85B8-3092579AF761}" sibTransId="{3F454213-01D2-4CA0-9CB5-A60220BD78A6}"/>
    <dgm:cxn modelId="{7706C54C-2A00-4258-9EC7-C1FCA2997B24}" type="presOf" srcId="{758E8C3A-C9A2-4AA0-979C-D8D1DDEBAD01}" destId="{CCED05E9-1204-42CD-A9F3-8E68D8351403}" srcOrd="0" destOrd="0" presId="urn:microsoft.com/office/officeart/2005/8/layout/default"/>
    <dgm:cxn modelId="{0DA4A013-A057-483E-B436-5FC65D97827A}" srcId="{71314DA9-9C42-4C91-BD5D-9504F22FA962}" destId="{556866EC-FF7B-427C-830E-14661870424D}" srcOrd="2" destOrd="0" parTransId="{4DF5CF73-6A3D-49DC-8112-575807BBC10D}" sibTransId="{CFA05216-A241-4B50-9C8D-FCF3ABD0FCA1}"/>
    <dgm:cxn modelId="{0B986A01-389A-450C-BC51-246293B03016}" type="presOf" srcId="{956EFDAD-080F-4D3F-AB8D-5571306CBD94}" destId="{DDF8E1AE-75CA-4945-AA1D-CD9C2E2AFBCA}" srcOrd="0" destOrd="1" presId="urn:microsoft.com/office/officeart/2005/8/layout/default"/>
    <dgm:cxn modelId="{2792357D-520E-4CA5-AFF0-8327F2EC4EB6}" srcId="{87293D56-851A-4A44-AE87-9F7CB88027C9}" destId="{ACAA068A-09E0-40EB-BEDC-D0F19F59E499}" srcOrd="2" destOrd="0" parTransId="{7AFA1067-E673-4979-A803-7292BD54BEB4}" sibTransId="{EDBF2606-3C37-4AF7-B333-1DE7FEB85115}"/>
    <dgm:cxn modelId="{4FA18016-8053-441F-942F-11C54E79594E}" type="presOf" srcId="{B48B0FE0-7AE0-4694-A263-7B64F4665019}" destId="{185EDF7D-7CBC-4D26-A4A2-03000E83F2EB}" srcOrd="0" destOrd="0" presId="urn:microsoft.com/office/officeart/2005/8/layout/default"/>
    <dgm:cxn modelId="{B306A002-07B5-4646-A025-FBC61F4F3F8A}" type="presOf" srcId="{556866EC-FF7B-427C-830E-14661870424D}" destId="{75252176-AB98-4F06-9BEF-1AE34A2DC72D}" srcOrd="0" destOrd="0" presId="urn:microsoft.com/office/officeart/2005/8/layout/default"/>
    <dgm:cxn modelId="{2D7F3012-C562-4D43-AD77-CDBF798FF701}" srcId="{87293D56-851A-4A44-AE87-9F7CB88027C9}" destId="{956EFDAD-080F-4D3F-AB8D-5571306CBD94}" srcOrd="0" destOrd="0" parTransId="{F1C2EE24-DC7A-4E7C-83B4-0ADFD73CA8E2}" sibTransId="{A4B28A34-5798-4F02-8326-9EE1908C78B6}"/>
    <dgm:cxn modelId="{18852454-4A90-44F4-89BB-D10A50FD0B91}" srcId="{71314DA9-9C42-4C91-BD5D-9504F22FA962}" destId="{B48B0FE0-7AE0-4694-A263-7B64F4665019}" srcOrd="0" destOrd="0" parTransId="{979CB29A-F589-4E02-AF74-EA1B25E840D2}" sibTransId="{FBA9F617-18E1-453E-8A12-D49BE88A79CA}"/>
    <dgm:cxn modelId="{22FCD369-B754-4DBD-BBFA-4F19D064CB5E}" type="presOf" srcId="{AAF7EDB2-29FE-4D3C-8F60-1922A118EF7F}" destId="{DDF8E1AE-75CA-4945-AA1D-CD9C2E2AFBCA}" srcOrd="0" destOrd="2" presId="urn:microsoft.com/office/officeart/2005/8/layout/default"/>
    <dgm:cxn modelId="{2210D179-45C4-46FC-8AE3-DD78B18BE154}" type="presOf" srcId="{71314DA9-9C42-4C91-BD5D-9504F22FA962}" destId="{10A8CFB3-AB4C-4021-92B0-ED7A8EC89583}" srcOrd="0" destOrd="0" presId="urn:microsoft.com/office/officeart/2005/8/layout/default"/>
    <dgm:cxn modelId="{A5B41108-9E0F-4949-BB42-3ECCF56A4CFF}" srcId="{71314DA9-9C42-4C91-BD5D-9504F22FA962}" destId="{758E8C3A-C9A2-4AA0-979C-D8D1DDEBAD01}" srcOrd="3" destOrd="0" parTransId="{30D1D380-B58E-48B1-937E-6B72EEECE9DC}" sibTransId="{C1F7FAF6-A8CE-4968-AFF0-05FBB0A16513}"/>
    <dgm:cxn modelId="{19B33861-6B3D-42B8-8CC6-20217539E115}" srcId="{87293D56-851A-4A44-AE87-9F7CB88027C9}" destId="{AAF7EDB2-29FE-4D3C-8F60-1922A118EF7F}" srcOrd="1" destOrd="0" parTransId="{E5D64DB3-EF76-4218-9AE0-D10744702821}" sibTransId="{B2F75218-7B5D-4130-90E0-E428F40C7F72}"/>
    <dgm:cxn modelId="{A8D4B2AD-6560-4DA5-9F37-2F03C3F230FE}" type="presOf" srcId="{ACAA068A-09E0-40EB-BEDC-D0F19F59E499}" destId="{DDF8E1AE-75CA-4945-AA1D-CD9C2E2AFBCA}" srcOrd="0" destOrd="3" presId="urn:microsoft.com/office/officeart/2005/8/layout/default"/>
    <dgm:cxn modelId="{422D9B53-6242-4062-9B5C-A7E1E699775D}" type="presOf" srcId="{87293D56-851A-4A44-AE87-9F7CB88027C9}" destId="{DDF8E1AE-75CA-4945-AA1D-CD9C2E2AFBCA}" srcOrd="0" destOrd="0" presId="urn:microsoft.com/office/officeart/2005/8/layout/default"/>
    <dgm:cxn modelId="{1A058B9D-3F0F-4604-AA4B-14C84260D73D}" type="presParOf" srcId="{10A8CFB3-AB4C-4021-92B0-ED7A8EC89583}" destId="{185EDF7D-7CBC-4D26-A4A2-03000E83F2EB}" srcOrd="0" destOrd="0" presId="urn:microsoft.com/office/officeart/2005/8/layout/default"/>
    <dgm:cxn modelId="{93B59871-5815-44B3-861A-5CF6D9EB90A0}" type="presParOf" srcId="{10A8CFB3-AB4C-4021-92B0-ED7A8EC89583}" destId="{532A4ED4-71CF-4063-A0BD-0C86F426EF27}" srcOrd="1" destOrd="0" presId="urn:microsoft.com/office/officeart/2005/8/layout/default"/>
    <dgm:cxn modelId="{C7F6BE3B-877E-463F-90FC-9AA66487799D}" type="presParOf" srcId="{10A8CFB3-AB4C-4021-92B0-ED7A8EC89583}" destId="{DDF8E1AE-75CA-4945-AA1D-CD9C2E2AFBCA}" srcOrd="2" destOrd="0" presId="urn:microsoft.com/office/officeart/2005/8/layout/default"/>
    <dgm:cxn modelId="{DAF4B00F-E888-4FDA-907D-0FAE668D0A8A}" type="presParOf" srcId="{10A8CFB3-AB4C-4021-92B0-ED7A8EC89583}" destId="{75FB907F-47C9-4D5A-A6CA-87B9FB0ED958}" srcOrd="3" destOrd="0" presId="urn:microsoft.com/office/officeart/2005/8/layout/default"/>
    <dgm:cxn modelId="{272E4E8D-84FA-40D8-952D-14FBAA3CC935}" type="presParOf" srcId="{10A8CFB3-AB4C-4021-92B0-ED7A8EC89583}" destId="{75252176-AB98-4F06-9BEF-1AE34A2DC72D}" srcOrd="4" destOrd="0" presId="urn:microsoft.com/office/officeart/2005/8/layout/default"/>
    <dgm:cxn modelId="{D0E5EA30-B495-4A14-91CE-68E9D8824C1B}" type="presParOf" srcId="{10A8CFB3-AB4C-4021-92B0-ED7A8EC89583}" destId="{75CFFA0F-F0DF-4DAD-BBED-2AF393F5D01B}" srcOrd="5" destOrd="0" presId="urn:microsoft.com/office/officeart/2005/8/layout/default"/>
    <dgm:cxn modelId="{17245B57-8634-4EF4-9529-7A788880C68F}" type="presParOf" srcId="{10A8CFB3-AB4C-4021-92B0-ED7A8EC89583}" destId="{CCED05E9-1204-42CD-A9F3-8E68D8351403}" srcOrd="6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34584B-BF39-4A7B-99E7-644007397E0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E415C9-8754-4B25-BCD8-3F54F489CE08}">
      <dgm:prSet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r>
            <a:rPr lang="ru-RU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источники цивильного права;</a:t>
          </a:r>
          <a:endParaRPr lang="ru-RU" b="1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0E80BC95-BB1F-4B38-975E-679186255208}" type="parTrans" cxnId="{155D2F78-6C75-4524-96AC-6B6EDCC6014E}">
      <dgm:prSet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endParaRPr lang="ru-RU" b="1" cap="none" spc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265C09E3-C783-4F3B-9035-63B8E9127916}" type="sibTrans" cxnId="{155D2F78-6C75-4524-96AC-6B6EDCC6014E}">
      <dgm:prSet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endParaRPr lang="ru-RU" b="1" cap="none" spc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F3F068A7-32C6-4BBA-A9BE-229C13A5E95E}">
      <dgm:prSet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r>
            <a:rPr lang="ru-RU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источники преторского права</a:t>
          </a:r>
          <a:r>
            <a:rPr lang="en-US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rPr>
            <a:t>;</a:t>
          </a:r>
          <a:endParaRPr lang="ru-RU" b="1" cap="none" spc="0" dirty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73EC0905-21E9-46A5-ACE8-4784D34ABD0A}" type="parTrans" cxnId="{9C35C425-7003-4933-AB29-BF3B3DF7737D}">
      <dgm:prSet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endParaRPr lang="ru-RU" b="1" cap="none" spc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9C00DD63-F891-4347-99AC-448569ABDA83}" type="sibTrans" cxnId="{9C35C425-7003-4933-AB29-BF3B3DF7737D}">
      <dgm:prSet/>
      <dgm:spPr/>
      <dgm:t>
        <a:bodyPr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 prstMaterial="softEdge">
            <a:bevelT w="29210" h="16510"/>
            <a:contourClr>
              <a:schemeClr val="accent4">
                <a:alpha val="95000"/>
              </a:schemeClr>
            </a:contourClr>
          </a:sp3d>
        </a:bodyPr>
        <a:lstStyle/>
        <a:p>
          <a:endParaRPr lang="ru-RU" b="1" cap="none" spc="0">
            <a:ln>
              <a:prstDash val="solid"/>
            </a:ln>
            <a:gradFill rotWithShape="1">
              <a:gsLst>
                <a:gs pos="0">
                  <a:schemeClr val="accent4">
                    <a:tint val="70000"/>
                    <a:satMod val="200000"/>
                  </a:schemeClr>
                </a:gs>
                <a:gs pos="40000">
                  <a:schemeClr val="accent4">
                    <a:tint val="90000"/>
                    <a:satMod val="130000"/>
                  </a:schemeClr>
                </a:gs>
                <a:gs pos="50000">
                  <a:schemeClr val="accent4">
                    <a:tint val="90000"/>
                    <a:satMod val="130000"/>
                  </a:schemeClr>
                </a:gs>
                <a:gs pos="68000">
                  <a:schemeClr val="accent4">
                    <a:tint val="90000"/>
                    <a:satMod val="130000"/>
                  </a:schemeClr>
                </a:gs>
                <a:gs pos="100000">
                  <a:schemeClr val="accent4">
                    <a:tint val="70000"/>
                    <a:satMod val="200000"/>
                  </a:schemeClr>
                </a:gs>
              </a:gsLst>
              <a:lin ang="5400000"/>
            </a:gradFill>
            <a:effectLst>
              <a:outerShdw blurRad="88000" dist="50800" dir="5040000" algn="tl">
                <a:schemeClr val="accent4">
                  <a:tint val="80000"/>
                  <a:satMod val="250000"/>
                  <a:alpha val="45000"/>
                </a:schemeClr>
              </a:outerShdw>
            </a:effectLst>
          </a:endParaRPr>
        </a:p>
      </dgm:t>
    </dgm:pt>
    <dgm:pt modelId="{139095DE-EBB3-4B2F-BE72-276E6ADABE1B}">
      <dgm:prSet custT="1"/>
      <dgm:spPr/>
      <dgm:t>
        <a:bodyPr/>
        <a:lstStyle/>
        <a:p>
          <a:r>
            <a:rPr lang="ru-RU" sz="2000" b="0" i="0" dirty="0" smtClean="0"/>
            <a:t>Цивильное право </a:t>
          </a:r>
          <a:r>
            <a:rPr lang="ru-RU" sz="2000" dirty="0" smtClean="0"/>
            <a:t>действовало только в отношении римских граждан. </a:t>
          </a:r>
          <a:endParaRPr lang="ru-RU" sz="2000" dirty="0"/>
        </a:p>
      </dgm:t>
    </dgm:pt>
    <dgm:pt modelId="{1E4D55B4-DB81-4C8F-9881-9F9A020B99F5}" type="parTrans" cxnId="{0D65275A-C2C5-4676-AF26-2A42DC374385}">
      <dgm:prSet/>
      <dgm:spPr/>
    </dgm:pt>
    <dgm:pt modelId="{DBD72A33-4A4C-4E0A-8573-6DEB6B706FBE}" type="sibTrans" cxnId="{0D65275A-C2C5-4676-AF26-2A42DC374385}">
      <dgm:prSet/>
      <dgm:spPr/>
    </dgm:pt>
    <dgm:pt modelId="{8EE918F7-57B5-4A36-A579-C3F00032F742}">
      <dgm:prSet custT="1"/>
      <dgm:spPr/>
      <dgm:t>
        <a:bodyPr/>
        <a:lstStyle/>
        <a:p>
          <a:r>
            <a:rPr lang="ru-RU" sz="2000" dirty="0" smtClean="0"/>
            <a:t>Преторское право – это совокупность специальных актов, издаваемые претором, которые применялись в отношениях между римлянами и чужестранцами.</a:t>
          </a:r>
          <a:endParaRPr lang="ru-RU" sz="2000" dirty="0"/>
        </a:p>
      </dgm:t>
    </dgm:pt>
    <dgm:pt modelId="{F09F1124-AF8C-4D78-AD2F-3DA834BE6633}" type="sibTrans" cxnId="{044488D1-2AA3-4765-B5C9-4BF649E20990}">
      <dgm:prSet/>
      <dgm:spPr/>
    </dgm:pt>
    <dgm:pt modelId="{67E1E42E-A992-4F92-A6E4-FCB7EE39F38C}" type="parTrans" cxnId="{044488D1-2AA3-4765-B5C9-4BF649E20990}">
      <dgm:prSet/>
      <dgm:spPr/>
    </dgm:pt>
    <dgm:pt modelId="{4750DDD4-D0AA-4063-BF2C-713640A0D08D}" type="pres">
      <dgm:prSet presAssocID="{9F34584B-BF39-4A7B-99E7-644007397E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A319D1-94FF-4B24-8A91-53CCFF3BC761}" type="pres">
      <dgm:prSet presAssocID="{0BE415C9-8754-4B25-BCD8-3F54F489CE08}" presName="parentLin" presStyleCnt="0"/>
      <dgm:spPr/>
    </dgm:pt>
    <dgm:pt modelId="{9916DC4A-A080-41AF-9F22-1872BE13A5C0}" type="pres">
      <dgm:prSet presAssocID="{0BE415C9-8754-4B25-BCD8-3F54F489CE0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8847EEA6-6BEB-4991-B286-3FF286565DBD}" type="pres">
      <dgm:prSet presAssocID="{0BE415C9-8754-4B25-BCD8-3F54F489CE0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E987C-5B6A-4418-9E1F-11DBC7C16FE3}" type="pres">
      <dgm:prSet presAssocID="{0BE415C9-8754-4B25-BCD8-3F54F489CE08}" presName="negativeSpace" presStyleCnt="0"/>
      <dgm:spPr/>
    </dgm:pt>
    <dgm:pt modelId="{ED6BA041-F5D0-47F1-A5B6-627B1DCAA8F8}" type="pres">
      <dgm:prSet presAssocID="{0BE415C9-8754-4B25-BCD8-3F54F489CE0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F000E7-4542-417C-AF42-0B9D2B552838}" type="pres">
      <dgm:prSet presAssocID="{265C09E3-C783-4F3B-9035-63B8E9127916}" presName="spaceBetweenRectangles" presStyleCnt="0"/>
      <dgm:spPr/>
    </dgm:pt>
    <dgm:pt modelId="{BDB5E44D-BDB5-46F9-A2F5-CE17FC96E196}" type="pres">
      <dgm:prSet presAssocID="{F3F068A7-32C6-4BBA-A9BE-229C13A5E95E}" presName="parentLin" presStyleCnt="0"/>
      <dgm:spPr/>
    </dgm:pt>
    <dgm:pt modelId="{E068FB9D-0D86-4C63-ADBD-0A7BD41EDAC4}" type="pres">
      <dgm:prSet presAssocID="{F3F068A7-32C6-4BBA-A9BE-229C13A5E95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896535C7-4915-4152-9630-44F551C4763C}" type="pres">
      <dgm:prSet presAssocID="{F3F068A7-32C6-4BBA-A9BE-229C13A5E95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A2778-2F29-4D81-80BB-EC631F1FEB29}" type="pres">
      <dgm:prSet presAssocID="{F3F068A7-32C6-4BBA-A9BE-229C13A5E95E}" presName="negativeSpace" presStyleCnt="0"/>
      <dgm:spPr/>
    </dgm:pt>
    <dgm:pt modelId="{056989C9-3DFF-4C2D-80A1-D5CC0867F6C5}" type="pres">
      <dgm:prSet presAssocID="{F3F068A7-32C6-4BBA-A9BE-229C13A5E95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35C425-7003-4933-AB29-BF3B3DF7737D}" srcId="{9F34584B-BF39-4A7B-99E7-644007397E06}" destId="{F3F068A7-32C6-4BBA-A9BE-229C13A5E95E}" srcOrd="1" destOrd="0" parTransId="{73EC0905-21E9-46A5-ACE8-4784D34ABD0A}" sibTransId="{9C00DD63-F891-4347-99AC-448569ABDA83}"/>
    <dgm:cxn modelId="{044488D1-2AA3-4765-B5C9-4BF649E20990}" srcId="{F3F068A7-32C6-4BBA-A9BE-229C13A5E95E}" destId="{8EE918F7-57B5-4A36-A579-C3F00032F742}" srcOrd="0" destOrd="0" parTransId="{67E1E42E-A992-4F92-A6E4-FCB7EE39F38C}" sibTransId="{F09F1124-AF8C-4D78-AD2F-3DA834BE6633}"/>
    <dgm:cxn modelId="{17997364-D377-4328-A46C-B7F83F893636}" type="presOf" srcId="{0BE415C9-8754-4B25-BCD8-3F54F489CE08}" destId="{8847EEA6-6BEB-4991-B286-3FF286565DBD}" srcOrd="1" destOrd="0" presId="urn:microsoft.com/office/officeart/2005/8/layout/list1"/>
    <dgm:cxn modelId="{EBFC359F-7A18-4CE6-ABD6-C055B95579A0}" type="presOf" srcId="{F3F068A7-32C6-4BBA-A9BE-229C13A5E95E}" destId="{896535C7-4915-4152-9630-44F551C4763C}" srcOrd="1" destOrd="0" presId="urn:microsoft.com/office/officeart/2005/8/layout/list1"/>
    <dgm:cxn modelId="{5FF8E63F-1DD8-4A6C-8A9A-2021AF0B2903}" type="presOf" srcId="{139095DE-EBB3-4B2F-BE72-276E6ADABE1B}" destId="{ED6BA041-F5D0-47F1-A5B6-627B1DCAA8F8}" srcOrd="0" destOrd="0" presId="urn:microsoft.com/office/officeart/2005/8/layout/list1"/>
    <dgm:cxn modelId="{38087A80-1E23-4F1D-B83D-10B84FEB200E}" type="presOf" srcId="{F3F068A7-32C6-4BBA-A9BE-229C13A5E95E}" destId="{E068FB9D-0D86-4C63-ADBD-0A7BD41EDAC4}" srcOrd="0" destOrd="0" presId="urn:microsoft.com/office/officeart/2005/8/layout/list1"/>
    <dgm:cxn modelId="{155D2F78-6C75-4524-96AC-6B6EDCC6014E}" srcId="{9F34584B-BF39-4A7B-99E7-644007397E06}" destId="{0BE415C9-8754-4B25-BCD8-3F54F489CE08}" srcOrd="0" destOrd="0" parTransId="{0E80BC95-BB1F-4B38-975E-679186255208}" sibTransId="{265C09E3-C783-4F3B-9035-63B8E9127916}"/>
    <dgm:cxn modelId="{3576C286-1198-48C8-B988-2300CF8D3A70}" type="presOf" srcId="{0BE415C9-8754-4B25-BCD8-3F54F489CE08}" destId="{9916DC4A-A080-41AF-9F22-1872BE13A5C0}" srcOrd="0" destOrd="0" presId="urn:microsoft.com/office/officeart/2005/8/layout/list1"/>
    <dgm:cxn modelId="{91888611-DB78-422C-9E29-E8A3B749DDAC}" type="presOf" srcId="{9F34584B-BF39-4A7B-99E7-644007397E06}" destId="{4750DDD4-D0AA-4063-BF2C-713640A0D08D}" srcOrd="0" destOrd="0" presId="urn:microsoft.com/office/officeart/2005/8/layout/list1"/>
    <dgm:cxn modelId="{0B17538B-098D-49EC-86B9-491612E4AEFE}" type="presOf" srcId="{8EE918F7-57B5-4A36-A579-C3F00032F742}" destId="{056989C9-3DFF-4C2D-80A1-D5CC0867F6C5}" srcOrd="0" destOrd="0" presId="urn:microsoft.com/office/officeart/2005/8/layout/list1"/>
    <dgm:cxn modelId="{0D65275A-C2C5-4676-AF26-2A42DC374385}" srcId="{0BE415C9-8754-4B25-BCD8-3F54F489CE08}" destId="{139095DE-EBB3-4B2F-BE72-276E6ADABE1B}" srcOrd="0" destOrd="0" parTransId="{1E4D55B4-DB81-4C8F-9881-9F9A020B99F5}" sibTransId="{DBD72A33-4A4C-4E0A-8573-6DEB6B706FBE}"/>
    <dgm:cxn modelId="{14191336-D0E3-4EF7-A655-2C78238FF813}" type="presParOf" srcId="{4750DDD4-D0AA-4063-BF2C-713640A0D08D}" destId="{F6A319D1-94FF-4B24-8A91-53CCFF3BC761}" srcOrd="0" destOrd="0" presId="urn:microsoft.com/office/officeart/2005/8/layout/list1"/>
    <dgm:cxn modelId="{0925D3C6-6607-44A0-A3D5-D093AB052EFF}" type="presParOf" srcId="{F6A319D1-94FF-4B24-8A91-53CCFF3BC761}" destId="{9916DC4A-A080-41AF-9F22-1872BE13A5C0}" srcOrd="0" destOrd="0" presId="urn:microsoft.com/office/officeart/2005/8/layout/list1"/>
    <dgm:cxn modelId="{38F1C3D6-056B-4E01-B575-0FAF7E2D33DF}" type="presParOf" srcId="{F6A319D1-94FF-4B24-8A91-53CCFF3BC761}" destId="{8847EEA6-6BEB-4991-B286-3FF286565DBD}" srcOrd="1" destOrd="0" presId="urn:microsoft.com/office/officeart/2005/8/layout/list1"/>
    <dgm:cxn modelId="{D8E2DB41-3064-424A-B47D-B58DF5F318EC}" type="presParOf" srcId="{4750DDD4-D0AA-4063-BF2C-713640A0D08D}" destId="{370E987C-5B6A-4418-9E1F-11DBC7C16FE3}" srcOrd="1" destOrd="0" presId="urn:microsoft.com/office/officeart/2005/8/layout/list1"/>
    <dgm:cxn modelId="{3AF39946-50D2-4E82-B90D-BF01F16CF9C8}" type="presParOf" srcId="{4750DDD4-D0AA-4063-BF2C-713640A0D08D}" destId="{ED6BA041-F5D0-47F1-A5B6-627B1DCAA8F8}" srcOrd="2" destOrd="0" presId="urn:microsoft.com/office/officeart/2005/8/layout/list1"/>
    <dgm:cxn modelId="{D6862FAE-4F0D-4C11-ABB7-6FA35C48F533}" type="presParOf" srcId="{4750DDD4-D0AA-4063-BF2C-713640A0D08D}" destId="{C7F000E7-4542-417C-AF42-0B9D2B552838}" srcOrd="3" destOrd="0" presId="urn:microsoft.com/office/officeart/2005/8/layout/list1"/>
    <dgm:cxn modelId="{5147110A-348F-4889-A68A-E9A6428BEA60}" type="presParOf" srcId="{4750DDD4-D0AA-4063-BF2C-713640A0D08D}" destId="{BDB5E44D-BDB5-46F9-A2F5-CE17FC96E196}" srcOrd="4" destOrd="0" presId="urn:microsoft.com/office/officeart/2005/8/layout/list1"/>
    <dgm:cxn modelId="{624B6CF4-E396-4C70-A434-B5C1BDD29CE0}" type="presParOf" srcId="{BDB5E44D-BDB5-46F9-A2F5-CE17FC96E196}" destId="{E068FB9D-0D86-4C63-ADBD-0A7BD41EDAC4}" srcOrd="0" destOrd="0" presId="urn:microsoft.com/office/officeart/2005/8/layout/list1"/>
    <dgm:cxn modelId="{04505A80-2399-48AA-9BEC-B469F3790B51}" type="presParOf" srcId="{BDB5E44D-BDB5-46F9-A2F5-CE17FC96E196}" destId="{896535C7-4915-4152-9630-44F551C4763C}" srcOrd="1" destOrd="0" presId="urn:microsoft.com/office/officeart/2005/8/layout/list1"/>
    <dgm:cxn modelId="{0660535F-ECDC-417B-AA62-21CDDB8BAA6B}" type="presParOf" srcId="{4750DDD4-D0AA-4063-BF2C-713640A0D08D}" destId="{597A2778-2F29-4D81-80BB-EC631F1FEB29}" srcOrd="5" destOrd="0" presId="urn:microsoft.com/office/officeart/2005/8/layout/list1"/>
    <dgm:cxn modelId="{FDF076E8-B8FF-4188-8D52-508EC1AD3960}" type="presParOf" srcId="{4750DDD4-D0AA-4063-BF2C-713640A0D08D}" destId="{056989C9-3DFF-4C2D-80A1-D5CC0867F6C5}" srcOrd="6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4E80496-66D0-4468-BF51-97D0E299E2EE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4B7523E-60EC-474C-9BDF-36E632717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ver dir="d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Источники римского</a:t>
            </a:r>
            <a:b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</a:b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частного права</a:t>
            </a:r>
            <a:endParaRPr lang="ru-RU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115328" cy="5929354"/>
          </a:xfrm>
        </p:spPr>
        <p:txBody>
          <a:bodyPr>
            <a:normAutofit/>
          </a:bodyPr>
          <a:lstStyle/>
          <a:p>
            <a:pPr indent="360000" algn="just">
              <a:buNone/>
            </a:pPr>
            <a:r>
              <a:rPr lang="ru-RU" u="sng" dirty="0" smtClean="0"/>
              <a:t>В республиканский период </a:t>
            </a:r>
            <a:r>
              <a:rPr lang="ru-RU" dirty="0" smtClean="0"/>
              <a:t>(до I в. н. э.) все законы принимались только народным собранием и именовались </a:t>
            </a:r>
            <a:r>
              <a:rPr lang="ru-RU" dirty="0" smtClean="0">
                <a:ln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"</a:t>
            </a:r>
            <a:r>
              <a:rPr lang="en-US" dirty="0" smtClean="0">
                <a:ln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leges</a:t>
            </a:r>
            <a:r>
              <a:rPr lang="ru-RU" dirty="0" smtClean="0">
                <a:ln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"</a:t>
            </a:r>
            <a:r>
              <a:rPr lang="ru-RU" dirty="0" smtClean="0"/>
              <a:t>.</a:t>
            </a:r>
          </a:p>
          <a:p>
            <a:pPr indent="360000" algn="just">
              <a:buNone/>
            </a:pPr>
            <a:r>
              <a:rPr lang="ru-RU" dirty="0" smtClean="0"/>
              <a:t>Из 800 известных нам законов наиболее значительными являются Законы </a:t>
            </a:r>
            <a:r>
              <a:rPr lang="en-US" dirty="0" smtClean="0"/>
              <a:t>XII</a:t>
            </a:r>
            <a:r>
              <a:rPr lang="ru-RU" dirty="0" smtClean="0"/>
              <a:t> таблиц. Они являлись основой цивильного права и имели огромное значение в развитии римского права.</a:t>
            </a:r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429684" cy="5572164"/>
          </a:xfrm>
        </p:spPr>
        <p:txBody>
          <a:bodyPr>
            <a:normAutofit/>
          </a:bodyPr>
          <a:lstStyle/>
          <a:p>
            <a:pPr indent="360000" algn="just">
              <a:buNone/>
            </a:pPr>
            <a:r>
              <a:rPr lang="ru-RU" u="sng" dirty="0" smtClean="0"/>
              <a:t>В эпоху принципата</a:t>
            </a:r>
            <a:r>
              <a:rPr lang="ru-RU" dirty="0" smtClean="0"/>
              <a:t> (с </a:t>
            </a:r>
            <a:r>
              <a:rPr lang="en-US" dirty="0" smtClean="0"/>
              <a:t>I</a:t>
            </a:r>
            <a:r>
              <a:rPr lang="ru-RU" dirty="0" smtClean="0"/>
              <a:t> в. н. э.) </a:t>
            </a:r>
            <a:r>
              <a:rPr lang="ru-RU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постановления сената (сенатусконсульты) </a:t>
            </a:r>
            <a:r>
              <a:rPr lang="ru-RU" dirty="0" smtClean="0"/>
              <a:t>становятся основными источниками права, поскольку теперь они чаще всего являлись правовой формой предложений принцепса, содержащихся в его речах или письменных представлениях, который лишь прикрывался видимостью республиканских форм.</a:t>
            </a:r>
          </a:p>
          <a:p>
            <a:pPr indent="360000"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115328" cy="6072230"/>
          </a:xfrm>
        </p:spPr>
        <p:txBody>
          <a:bodyPr>
            <a:normAutofit fontScale="85000" lnSpcReduction="20000"/>
          </a:bodyPr>
          <a:lstStyle/>
          <a:p>
            <a:pPr indent="360000" algn="just">
              <a:buNone/>
            </a:pPr>
            <a:r>
              <a:rPr lang="ru-RU" dirty="0" smtClean="0"/>
              <a:t>Окончательное укрепление императорской власти и наступление </a:t>
            </a:r>
            <a:r>
              <a:rPr lang="ru-RU" u="sng" dirty="0" smtClean="0"/>
              <a:t>эпохи абсолютной монархии</a:t>
            </a:r>
            <a:r>
              <a:rPr lang="ru-RU" dirty="0" smtClean="0"/>
              <a:t> (с III в. н. э.) привело к тому, что законом стало считаться только единоличное </a:t>
            </a:r>
            <a:r>
              <a:rPr lang="ru-RU" dirty="0" smtClean="0">
                <a:ln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распоряжение императора ("конституции")</a:t>
            </a:r>
            <a:r>
              <a:rPr lang="ru-RU" dirty="0" smtClean="0"/>
              <a:t>.  </a:t>
            </a:r>
          </a:p>
          <a:p>
            <a:pPr indent="360000" algn="just">
              <a:buNone/>
            </a:pPr>
            <a:r>
              <a:rPr lang="ru-RU" dirty="0" smtClean="0"/>
              <a:t>Различают 4 вида императорских распоряжений ("конституций"):</a:t>
            </a:r>
          </a:p>
          <a:p>
            <a:pPr algn="just">
              <a:buClr>
                <a:srgbClr val="FFFF00"/>
              </a:buClr>
            </a:pPr>
            <a:r>
              <a:rPr lang="ru-RU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эдикты (</a:t>
            </a:r>
            <a:r>
              <a:rPr lang="en-US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edictum</a:t>
            </a:r>
            <a:r>
              <a:rPr lang="ru-RU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) </a:t>
            </a:r>
            <a:r>
              <a:rPr lang="ru-RU" i="1" dirty="0" smtClean="0"/>
              <a:t>-</a:t>
            </a:r>
            <a:r>
              <a:rPr lang="ru-RU" dirty="0" smtClean="0"/>
              <a:t> носили общий характер и обращались к населению;</a:t>
            </a:r>
          </a:p>
          <a:p>
            <a:pPr algn="just">
              <a:buClr>
                <a:srgbClr val="FFFF00"/>
              </a:buClr>
            </a:pPr>
            <a:r>
              <a:rPr lang="ru-RU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рескрипты </a:t>
            </a:r>
            <a:r>
              <a:rPr lang="en-US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(rescriptum) </a:t>
            </a:r>
            <a:r>
              <a:rPr lang="ru-RU" i="1" dirty="0" smtClean="0"/>
              <a:t>-</a:t>
            </a:r>
            <a:r>
              <a:rPr lang="ru-RU" dirty="0" smtClean="0"/>
              <a:t> ответы императора на вопросы о толковании и применении права, исходившие от частных и должностных лиц;</a:t>
            </a:r>
          </a:p>
          <a:p>
            <a:pPr algn="just">
              <a:buClr>
                <a:srgbClr val="FFFF00"/>
              </a:buClr>
            </a:pPr>
            <a:r>
              <a:rPr lang="ru-RU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мандаты</a:t>
            </a:r>
            <a:r>
              <a:rPr lang="en-US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(mandatum)</a:t>
            </a:r>
            <a:r>
              <a:rPr lang="ru-RU" i="1" dirty="0" smtClean="0"/>
              <a:t> -</a:t>
            </a:r>
            <a:r>
              <a:rPr lang="ru-RU" dirty="0" smtClean="0"/>
              <a:t> инструкции, дававшиеся  императорским чиновникам;</a:t>
            </a:r>
          </a:p>
          <a:p>
            <a:pPr algn="just">
              <a:buClr>
                <a:srgbClr val="FFFF00"/>
              </a:buClr>
            </a:pPr>
            <a:r>
              <a:rPr lang="ru-RU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декреты </a:t>
            </a:r>
            <a:r>
              <a:rPr lang="en-US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(decretum) </a:t>
            </a:r>
            <a:r>
              <a:rPr lang="ru-RU" i="1" dirty="0" smtClean="0"/>
              <a:t>-</a:t>
            </a:r>
            <a:r>
              <a:rPr lang="ru-RU" dirty="0" smtClean="0"/>
              <a:t> решения императора по спорным делам, рассмотренным им лично.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Эдикты магистратов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829576" cy="4757758"/>
          </a:xfrm>
        </p:spPr>
        <p:txBody>
          <a:bodyPr>
            <a:normAutofit fontScale="85000" lnSpcReduction="20000"/>
          </a:bodyPr>
          <a:lstStyle/>
          <a:p>
            <a:pPr indent="360000" algn="just">
              <a:buNone/>
            </a:pPr>
            <a:r>
              <a:rPr lang="ru-RU" b="1" dirty="0" smtClean="0">
                <a:ln>
                  <a:solidFill>
                    <a:srgbClr val="00B0F0"/>
                  </a:solidFill>
                </a:ln>
                <a:solidFill>
                  <a:srgbClr val="FF0000"/>
                </a:solidFill>
              </a:rPr>
              <a:t>Эдикты магистратов </a:t>
            </a:r>
            <a:r>
              <a:rPr lang="ru-RU" b="1" dirty="0" smtClean="0"/>
              <a:t>-</a:t>
            </a:r>
            <a:r>
              <a:rPr lang="ru-RU" dirty="0" smtClean="0"/>
              <a:t> это специальный акт (программа), который издавался республиканским магистром при вступлении в должность и  действовал до окончания его полномочий (1 год). Такой эдикт называется постоянным, в отличие от эдикта для конкретного случая.</a:t>
            </a:r>
          </a:p>
          <a:p>
            <a:pPr indent="360000" algn="just">
              <a:buNone/>
            </a:pPr>
            <a:r>
              <a:rPr lang="ru-RU" dirty="0" smtClean="0"/>
              <a:t>В своих эдиктах магистры излагали правила, которые будут лежать в основе их деятельности, указывали - в каких случаях будут даваться иски, а в каких нет, определяли порядок взаимоотношений с чужеземцами и т. д.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2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286808" cy="6072230"/>
          </a:xfrm>
        </p:spPr>
        <p:txBody>
          <a:bodyPr>
            <a:normAutofit fontScale="77500" lnSpcReduction="20000"/>
          </a:bodyPr>
          <a:lstStyle/>
          <a:p>
            <a:pPr indent="0" algn="just">
              <a:buNone/>
            </a:pPr>
            <a:r>
              <a:rPr lang="ru-RU" dirty="0" smtClean="0"/>
              <a:t>Важнейшими </a:t>
            </a:r>
            <a:r>
              <a:rPr lang="ru-RU" b="1" u="sng" dirty="0" smtClean="0">
                <a:solidFill>
                  <a:srgbClr val="CC00FF"/>
                </a:solidFill>
              </a:rPr>
              <a:t>видами магистратских указов (</a:t>
            </a:r>
            <a:r>
              <a:rPr lang="en-US" b="1" u="sng" dirty="0" smtClean="0">
                <a:solidFill>
                  <a:srgbClr val="CC00FF"/>
                </a:solidFill>
              </a:rPr>
              <a:t>edicta</a:t>
            </a:r>
            <a:r>
              <a:rPr lang="ru-RU" b="1" u="sng" dirty="0" smtClean="0">
                <a:solidFill>
                  <a:srgbClr val="CC00FF"/>
                </a:solidFill>
              </a:rPr>
              <a:t>)</a:t>
            </a:r>
            <a:r>
              <a:rPr lang="ru-RU" dirty="0" smtClean="0"/>
              <a:t>, стали: </a:t>
            </a:r>
          </a:p>
          <a:p>
            <a:pPr indent="0" algn="just"/>
            <a:r>
              <a:rPr lang="ru-RU" dirty="0" smtClean="0"/>
              <a:t> </a:t>
            </a:r>
            <a:r>
              <a:rPr lang="ru-RU" i="1" dirty="0" smtClean="0">
                <a:solidFill>
                  <a:srgbClr val="00FF00"/>
                </a:solidFill>
              </a:rPr>
              <a:t>эдикты эдилов </a:t>
            </a:r>
            <a:r>
              <a:rPr lang="ru-RU" dirty="0" smtClean="0"/>
              <a:t>(</a:t>
            </a:r>
            <a:r>
              <a:rPr lang="en-US" dirty="0" smtClean="0"/>
              <a:t>касались преимущественно вопросов правового регулирования торговли, прав и обязанностей участников гражданских сделок, исковых требований, вытекающих из рыночного оборота</a:t>
            </a:r>
            <a:r>
              <a:rPr lang="ru-RU" dirty="0" smtClean="0"/>
              <a:t>);</a:t>
            </a:r>
          </a:p>
          <a:p>
            <a:pPr indent="0" algn="just"/>
            <a:r>
              <a:rPr lang="ru-RU" dirty="0" smtClean="0"/>
              <a:t> </a:t>
            </a:r>
            <a:r>
              <a:rPr lang="ru-RU" dirty="0" smtClean="0">
                <a:solidFill>
                  <a:srgbClr val="00FF00"/>
                </a:solidFill>
              </a:rPr>
              <a:t>провинциальные эдикты </a:t>
            </a:r>
            <a:r>
              <a:rPr lang="ru-RU" dirty="0" smtClean="0"/>
              <a:t>(</a:t>
            </a:r>
            <a:r>
              <a:rPr lang="en-US" dirty="0" smtClean="0"/>
              <a:t>заключали в себе, как правило, предписания троякого рода: утверждение местных узаконения и правовых обычаев, нововведения собственно начальников провинций – главным образом в административной и финансовой сфере, заимствования из преторских эдиктов, пригодные для того или другого города или провинции по усмотрению начальника</a:t>
            </a:r>
            <a:r>
              <a:rPr lang="ru-RU" dirty="0" smtClean="0"/>
              <a:t>);</a:t>
            </a:r>
          </a:p>
          <a:p>
            <a:pPr indent="0" algn="just"/>
            <a:r>
              <a:rPr lang="ru-RU" dirty="0" smtClean="0"/>
              <a:t> </a:t>
            </a:r>
            <a:r>
              <a:rPr lang="ru-RU" dirty="0" smtClean="0">
                <a:solidFill>
                  <a:srgbClr val="00FF00"/>
                </a:solidFill>
              </a:rPr>
              <a:t>преторские эдикты </a:t>
            </a:r>
            <a:r>
              <a:rPr lang="ru-RU" dirty="0" smtClean="0"/>
              <a:t>(при </a:t>
            </a:r>
            <a:r>
              <a:rPr lang="en-US" dirty="0" smtClean="0"/>
              <a:t>назначении на должность претор издавал указ, в котором декларировал те правоположения и принципы, которых будет держаться в течение года</a:t>
            </a:r>
            <a:r>
              <a:rPr lang="ru-RU" dirty="0" smtClean="0"/>
              <a:t>, т.е. в течение </a:t>
            </a:r>
            <a:r>
              <a:rPr lang="en-US" dirty="0" smtClean="0"/>
              <a:t>срок</a:t>
            </a:r>
            <a:r>
              <a:rPr lang="ru-RU" dirty="0" smtClean="0"/>
              <a:t>а</a:t>
            </a:r>
            <a:r>
              <a:rPr lang="en-US" dirty="0" smtClean="0"/>
              <a:t> преторских полномочий</a:t>
            </a:r>
            <a:r>
              <a:rPr lang="ru-RU" dirty="0" smtClean="0"/>
              <a:t>).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31550" cmpd="sng">
                  <a:solidFill>
                    <a:srgbClr val="FF66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66FF">
                      <a:alpha val="60000"/>
                    </a:srgb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Деятельность юристов</a:t>
            </a:r>
            <a:endParaRPr lang="ru-RU" b="1" dirty="0">
              <a:ln w="31550" cmpd="sng">
                <a:solidFill>
                  <a:srgbClr val="FF66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66FF">
                    <a:alpha val="60000"/>
                  </a:srgb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358246" cy="5214974"/>
          </a:xfrm>
        </p:spPr>
        <p:txBody>
          <a:bodyPr>
            <a:noAutofit/>
          </a:bodyPr>
          <a:lstStyle/>
          <a:p>
            <a:pPr indent="360000" algn="just">
              <a:buNone/>
            </a:pPr>
            <a:r>
              <a:rPr lang="ru-RU" sz="2700" dirty="0" smtClean="0"/>
              <a:t>С общим расширением юридической практики и переходом дела правовых консультаций из рук понтификов к светским знатокам права примерно в </a:t>
            </a:r>
            <a:r>
              <a:rPr lang="en-US" sz="2700" dirty="0" smtClean="0"/>
              <a:t>III</a:t>
            </a:r>
            <a:r>
              <a:rPr lang="ru-RU" sz="2700" dirty="0" smtClean="0"/>
              <a:t> в. до н.э. началось формирование юриспруденции как самостоятельного и важного источника права.</a:t>
            </a:r>
          </a:p>
          <a:p>
            <a:pPr indent="360000" algn="just">
              <a:buNone/>
            </a:pPr>
            <a:r>
              <a:rPr lang="ru-RU" sz="2700" dirty="0" smtClean="0"/>
              <a:t>Юристы – знатоки выполняли консультационные функции в судах, выступали помощниками сторон в процессе, занимались правовыми исследованиями для целей правоприменения и правового образования.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8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8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286808" cy="6215106"/>
          </a:xfrm>
        </p:spPr>
        <p:txBody>
          <a:bodyPr>
            <a:normAutofit fontScale="77500" lnSpcReduction="20000"/>
          </a:bodyPr>
          <a:lstStyle/>
          <a:p>
            <a:pPr indent="0" algn="just">
              <a:buNone/>
            </a:pPr>
            <a:r>
              <a:rPr lang="ru-RU" b="1" u="sng" dirty="0" smtClean="0">
                <a:solidFill>
                  <a:srgbClr val="FFFF00"/>
                </a:solidFill>
              </a:rPr>
              <a:t>Деятельность римских </a:t>
            </a:r>
            <a:r>
              <a:rPr lang="ru-RU" b="1" u="sng" dirty="0" smtClean="0">
                <a:solidFill>
                  <a:srgbClr val="FFFF00"/>
                </a:solidFill>
              </a:rPr>
              <a:t>юристов</a:t>
            </a:r>
            <a:r>
              <a:rPr lang="ru-RU" dirty="0" smtClean="0"/>
              <a:t> имела </a:t>
            </a:r>
            <a:r>
              <a:rPr lang="ru-RU" dirty="0" smtClean="0"/>
              <a:t>три основных </a:t>
            </a:r>
            <a:r>
              <a:rPr lang="ru-RU" b="1" u="sng" dirty="0" smtClean="0">
                <a:solidFill>
                  <a:srgbClr val="FFFF00"/>
                </a:solidFill>
              </a:rPr>
              <a:t>направления</a:t>
            </a:r>
            <a:r>
              <a:rPr lang="ru-RU" dirty="0" smtClean="0"/>
              <a:t>:</a:t>
            </a:r>
          </a:p>
          <a:p>
            <a:pPr algn="just">
              <a:buClr>
                <a:srgbClr val="00B050"/>
              </a:buClr>
            </a:pPr>
            <a:r>
              <a:rPr lang="ru-RU" i="1" dirty="0" smtClean="0"/>
              <a:t>консультирование</a:t>
            </a:r>
            <a:r>
              <a:rPr lang="ru-RU" dirty="0" smtClean="0"/>
              <a:t> (</a:t>
            </a:r>
            <a:r>
              <a:rPr lang="en-US" dirty="0" smtClean="0"/>
              <a:t>respondere</a:t>
            </a:r>
            <a:r>
              <a:rPr lang="ru-RU" dirty="0" smtClean="0"/>
              <a:t>) – </a:t>
            </a:r>
            <a:r>
              <a:rPr lang="ru-RU" i="1" dirty="0" smtClean="0"/>
              <a:t>ответы по запросам частных лиц, а так же судей и должноситных лиц. </a:t>
            </a:r>
            <a:r>
              <a:rPr lang="ru-RU" dirty="0" smtClean="0"/>
              <a:t>Это был  наиболее важной в правотворческом смысле вид деятельности, и не все юристы имели признанное  </a:t>
            </a:r>
            <a:r>
              <a:rPr lang="en-US" dirty="0" smtClean="0"/>
              <a:t>ius respondendi</a:t>
            </a:r>
            <a:r>
              <a:rPr lang="ru-RU" dirty="0" smtClean="0"/>
              <a:t>, т.е. обязательно-рекоменда-тельной консультации по истолкованию права;</a:t>
            </a:r>
          </a:p>
          <a:p>
            <a:pPr algn="just">
              <a:buClr>
                <a:srgbClr val="00B050"/>
              </a:buClr>
            </a:pPr>
            <a:r>
              <a:rPr lang="ru-RU" i="1" dirty="0" smtClean="0"/>
              <a:t>составление и оформление письменных документов</a:t>
            </a:r>
            <a:r>
              <a:rPr lang="ru-RU" dirty="0" smtClean="0"/>
              <a:t> - </a:t>
            </a:r>
            <a:r>
              <a:rPr lang="ru-RU" i="1" dirty="0" smtClean="0"/>
              <a:t>рекомендательно-обязательных формул сделок, а так же действий по реализации наследственных прав </a:t>
            </a:r>
            <a:r>
              <a:rPr lang="ru-RU" dirty="0" smtClean="0"/>
              <a:t>(</a:t>
            </a:r>
            <a:r>
              <a:rPr lang="en-US" dirty="0" smtClean="0"/>
              <a:t>cavere</a:t>
            </a:r>
            <a:r>
              <a:rPr lang="ru-RU" dirty="0" smtClean="0"/>
              <a:t>). В эпоху рецепции из этого вида сформируется нотариальная функция юридической практики;</a:t>
            </a:r>
          </a:p>
          <a:p>
            <a:pPr algn="just">
              <a:buClr>
                <a:srgbClr val="00B050"/>
              </a:buClr>
            </a:pPr>
            <a:r>
              <a:rPr lang="ru-RU" i="1" dirty="0" smtClean="0"/>
              <a:t>руководство процессуальными действиями сторон</a:t>
            </a:r>
            <a:r>
              <a:rPr lang="ru-RU" dirty="0" smtClean="0"/>
              <a:t> (</a:t>
            </a:r>
            <a:r>
              <a:rPr lang="en-US" dirty="0" smtClean="0"/>
              <a:t>agere</a:t>
            </a:r>
            <a:r>
              <a:rPr lang="ru-RU" dirty="0" smtClean="0"/>
              <a:t>) – составление судебных формул, которые выражали существо иска, соответствовали требованиям права, и с которыми истец публично выступал в суде (но не ведение дел в качестве адвоката).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901014" cy="5268931"/>
          </a:xfrm>
        </p:spPr>
        <p:txBody>
          <a:bodyPr/>
          <a:lstStyle/>
          <a:p>
            <a:pPr indent="360000" algn="just">
              <a:buNone/>
            </a:pPr>
            <a:r>
              <a:rPr lang="ru-RU" dirty="0" smtClean="0"/>
              <a:t>В 426 г. был издан специальный закон, отрегулировавший значение деятельности юристов для судебной практики: согласно закону, только высказывание пяти юристов – Папиниана, Гая, Павла, Ульпиана и Модестина – признавали обязательными для судей.</a:t>
            </a:r>
          </a:p>
          <a:p>
            <a:pPr indent="360000" algn="just">
              <a:buNone/>
            </a:pPr>
            <a:endParaRPr lang="ru-RU" dirty="0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186766" cy="6072230"/>
          </a:xfrm>
        </p:spPr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ru-RU" dirty="0" smtClean="0"/>
              <a:t>Наиболее распространенными </a:t>
            </a:r>
            <a:r>
              <a:rPr lang="ru-RU" i="1" u="sng" dirty="0" smtClean="0">
                <a:solidFill>
                  <a:srgbClr val="FF33CC"/>
                </a:solidFill>
              </a:rPr>
              <a:t>видами юридических литературных произведений </a:t>
            </a:r>
            <a:r>
              <a:rPr lang="ru-RU" dirty="0" smtClean="0"/>
              <a:t>были: </a:t>
            </a:r>
          </a:p>
          <a:p>
            <a:pPr algn="just"/>
            <a:r>
              <a:rPr lang="ru-RU" i="1" dirty="0" smtClean="0"/>
              <a:t>институции (</a:t>
            </a:r>
            <a:r>
              <a:rPr lang="en-US" i="1" dirty="0" smtClean="0"/>
              <a:t>institutiones</a:t>
            </a:r>
            <a:r>
              <a:rPr lang="ru-RU" i="1" dirty="0" smtClean="0"/>
              <a:t>) </a:t>
            </a:r>
            <a:r>
              <a:rPr lang="ru-RU" dirty="0" smtClean="0"/>
              <a:t>— учебники по праву; </a:t>
            </a:r>
          </a:p>
          <a:p>
            <a:pPr algn="just"/>
            <a:r>
              <a:rPr lang="ru-RU" i="1" dirty="0" smtClean="0"/>
              <a:t>комментарии (</a:t>
            </a:r>
            <a:r>
              <a:rPr lang="en-US" i="1" dirty="0" smtClean="0"/>
              <a:t>commentariis</a:t>
            </a:r>
            <a:r>
              <a:rPr lang="ru-RU" i="1" dirty="0" smtClean="0"/>
              <a:t>)</a:t>
            </a:r>
            <a:r>
              <a:rPr lang="ru-RU" dirty="0" smtClean="0"/>
              <a:t> — истолкования действующего, главным образом, преторского, права; </a:t>
            </a:r>
          </a:p>
          <a:p>
            <a:pPr algn="just"/>
            <a:r>
              <a:rPr lang="ru-RU" i="1" dirty="0" smtClean="0"/>
              <a:t>дигесты (</a:t>
            </a:r>
            <a:r>
              <a:rPr lang="en-US" i="1" dirty="0" smtClean="0"/>
              <a:t>digesta</a:t>
            </a:r>
            <a:r>
              <a:rPr lang="ru-RU" i="1" dirty="0" smtClean="0"/>
              <a:t>)</a:t>
            </a:r>
            <a:r>
              <a:rPr lang="ru-RU" dirty="0" smtClean="0"/>
              <a:t> — комментарии (нередко в сочетании с критикой) высказываний юристов прежних времен; </a:t>
            </a:r>
          </a:p>
          <a:p>
            <a:pPr algn="just"/>
            <a:r>
              <a:rPr lang="ru-RU" i="1" dirty="0" smtClean="0"/>
              <a:t>регулы (</a:t>
            </a:r>
            <a:r>
              <a:rPr lang="en-US" i="1" dirty="0" smtClean="0"/>
              <a:t>regulae</a:t>
            </a:r>
            <a:r>
              <a:rPr lang="ru-RU" i="1" dirty="0" smtClean="0"/>
              <a:t>) </a:t>
            </a:r>
            <a:r>
              <a:rPr lang="ru-RU" dirty="0" smtClean="0"/>
              <a:t>— сборники кратко выраженных юридических правил, афоризмов и поговорок.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Кодификация римского права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360000" algn="just">
              <a:buNone/>
            </a:pPr>
            <a:r>
              <a:rPr lang="ru-RU" dirty="0" smtClean="0"/>
              <a:t>Большой объем, и разнообразие нормативного материала потребовали осуществить,</a:t>
            </a:r>
            <a:r>
              <a:rPr lang="ru-RU" b="1" dirty="0" smtClean="0"/>
              <a:t> </a:t>
            </a:r>
            <a:r>
              <a:rPr lang="ru-RU" dirty="0" smtClean="0"/>
              <a:t>в императорский период,</a:t>
            </a:r>
            <a:r>
              <a:rPr lang="ru-RU" b="1" dirty="0" smtClean="0"/>
              <a:t> кодификацию</a:t>
            </a:r>
            <a:r>
              <a:rPr lang="ru-RU" dirty="0" smtClean="0"/>
              <a:t> (систематизацию) римского частного права.</a:t>
            </a:r>
          </a:p>
          <a:p>
            <a:pPr indent="360000" algn="just">
              <a:buNone/>
            </a:pPr>
            <a:r>
              <a:rPr lang="ru-RU" dirty="0" smtClean="0"/>
              <a:t>Первая официальная кодификация была произведена в первой половине V в. н. э (438 г.) при императоре Феодосии. В результате появился </a:t>
            </a:r>
            <a:r>
              <a:rPr lang="ru-RU" i="1" dirty="0" smtClean="0"/>
              <a:t>Феодосиев кодекс,</a:t>
            </a:r>
            <a:r>
              <a:rPr lang="ru-RU" dirty="0" smtClean="0"/>
              <a:t> включавший 16 книг.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00240"/>
            <a:ext cx="7467600" cy="4525963"/>
          </a:xfrm>
        </p:spPr>
        <p:txBody>
          <a:bodyPr/>
          <a:lstStyle/>
          <a:p>
            <a:pPr indent="0" algn="just">
              <a:buNone/>
            </a:pPr>
            <a:r>
              <a:rPr lang="ru-RU" b="1" dirty="0" smtClean="0"/>
              <a:t>Источники римского частного права</a:t>
            </a:r>
            <a:r>
              <a:rPr lang="ru-RU" dirty="0" smtClean="0"/>
              <a:t> - это способы (формы) выражения и закрепления правовых норм римского частного права.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800" b="1" i="1" dirty="0" smtClean="0">
                <a:solidFill>
                  <a:srgbClr val="66FF66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Уложение Юстиниана </a:t>
            </a:r>
            <a:r>
              <a:rPr lang="ru-RU" sz="1800" dirty="0" smtClean="0"/>
              <a:t>состояло из 4 частей, имевших одинаковую юридическую силу:</a:t>
            </a:r>
          </a:p>
          <a:p>
            <a:pPr algn="just"/>
            <a:r>
              <a:rPr lang="ru-RU" sz="1800" i="1" dirty="0" smtClean="0">
                <a:solidFill>
                  <a:srgbClr val="FFFF00"/>
                </a:solidFill>
              </a:rPr>
              <a:t>институции</a:t>
            </a:r>
            <a:r>
              <a:rPr lang="ru-RU" sz="1800" dirty="0" smtClean="0"/>
              <a:t> (учебники по римскому частному праву) – представляют собой элементарный курс римского права в 4-х книгах, предназначенных для учебных целей. Их образцом послужили Институции Гая, из которых заимствованы и система изложения (лица, вещи, иски), и основная масса юридических правил, приведенных, как и другие части кодификации в соответствие с реальностями первых десятилетий </a:t>
            </a:r>
            <a:r>
              <a:rPr lang="en-US" sz="1800" dirty="0" smtClean="0"/>
              <a:t>VI</a:t>
            </a:r>
            <a:r>
              <a:rPr lang="ru-RU" sz="1800" dirty="0" smtClean="0"/>
              <a:t> в.н.э.;</a:t>
            </a:r>
          </a:p>
          <a:p>
            <a:pPr algn="just"/>
            <a:r>
              <a:rPr lang="ru-RU" sz="1800" i="1" dirty="0" smtClean="0">
                <a:solidFill>
                  <a:srgbClr val="FFFF00"/>
                </a:solidFill>
              </a:rPr>
              <a:t>дигесты, или падекты</a:t>
            </a: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 smtClean="0"/>
              <a:t>– наиболее обширная (около 100 печатных листов) и ценная часть кодификации, состоящая из 50 книг. Дигесты содержат 9200 отрывков (фрагментов) из сочинений 39 римских юристов, древнейший из которых – Квинт Муций Сцевола, позднейший – Гермогениан. Большинство фрагментов принадлежит юристам </a:t>
            </a:r>
            <a:r>
              <a:rPr lang="en-US" sz="1800" dirty="0" smtClean="0"/>
              <a:t>II</a:t>
            </a:r>
            <a:r>
              <a:rPr lang="ru-RU" sz="1800" dirty="0" smtClean="0"/>
              <a:t> –</a:t>
            </a:r>
            <a:r>
              <a:rPr lang="en-US" sz="1800" dirty="0" smtClean="0"/>
              <a:t>III</a:t>
            </a:r>
            <a:r>
              <a:rPr lang="ru-RU" sz="1800" dirty="0" smtClean="0"/>
              <a:t> вв., в частности Ульпиану, Павлу, Папиниану, Помпонию, Гаю, Юлиану, Модестину;</a:t>
            </a:r>
          </a:p>
          <a:p>
            <a:pPr algn="just"/>
            <a:r>
              <a:rPr lang="ru-RU" sz="1800" i="1" dirty="0" smtClean="0">
                <a:solidFill>
                  <a:srgbClr val="FFFF00"/>
                </a:solidFill>
              </a:rPr>
              <a:t>кодекс</a:t>
            </a:r>
            <a:r>
              <a:rPr lang="ru-RU" sz="1800" dirty="0" smtClean="0"/>
              <a:t> - содержал императорские конституции от Адриана до Юстиниана – состоял из 12 книг. Конституции приводятся не полностью, лаконично формулируется основное их содержание; </a:t>
            </a:r>
          </a:p>
          <a:p>
            <a:pPr algn="just"/>
            <a:r>
              <a:rPr lang="ru-RU" sz="1800" i="1" dirty="0" smtClean="0">
                <a:solidFill>
                  <a:srgbClr val="FFFF00"/>
                </a:solidFill>
              </a:rPr>
              <a:t>новеллы</a:t>
            </a:r>
            <a:r>
              <a:rPr lang="ru-RU" sz="1800" dirty="0" smtClean="0"/>
              <a:t> – изданные после вступления в силу Кодекса (534 г.) конституции. Они рассматриваются как заключительная часть кодификации, хотя при Юстиниане не были сосредоточены в едином, официальном сборнике.</a:t>
            </a:r>
            <a:endParaRPr lang="ru-RU" sz="18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24500" cmpd="dbl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Классификация источников РЧП</a:t>
            </a:r>
            <a:endParaRPr lang="ru-RU" b="1" dirty="0">
              <a:ln w="24500" cmpd="dbl">
                <a:solidFill>
                  <a:schemeClr val="accent3">
                    <a:lumMod val="75000"/>
                  </a:schemeClr>
                </a:solidFill>
                <a:prstDash val="solid"/>
                <a:miter lim="800000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8215370" cy="4972072"/>
          </a:xfrm>
        </p:spPr>
        <p:txBody>
          <a:bodyPr/>
          <a:lstStyle/>
          <a:p>
            <a:r>
              <a:rPr lang="ru-RU" dirty="0" smtClean="0"/>
              <a:t>по форме образования </a:t>
            </a:r>
            <a:r>
              <a:rPr lang="ru-RU" dirty="0" smtClean="0"/>
              <a:t>норм</a:t>
            </a:r>
            <a:r>
              <a:rPr lang="ru-RU" dirty="0" smtClean="0"/>
              <a:t>: </a:t>
            </a:r>
          </a:p>
          <a:p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428596" y="2285992"/>
          <a:ext cx="8429684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8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8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58204" cy="6286544"/>
          </a:xfrm>
        </p:spPr>
        <p:txBody>
          <a:bodyPr/>
          <a:lstStyle/>
          <a:p>
            <a:r>
              <a:rPr lang="ru-RU" dirty="0" smtClean="0"/>
              <a:t>по кругу субъектов, на которых распространялось римское частное право: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1643050"/>
          <a:ext cx="707236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Обычное право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228600">
                  <a:srgbClr val="FFFF00">
                    <a:alpha val="40000"/>
                  </a:srgb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360000" algn="just">
              <a:buNone/>
            </a:pPr>
            <a:r>
              <a:rPr lang="ru-RU" b="1" dirty="0" smtClean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FF66FF"/>
                </a:solidFill>
              </a:rPr>
              <a:t>Обычное право </a:t>
            </a:r>
            <a:r>
              <a:rPr lang="ru-RU" b="1" dirty="0" smtClean="0"/>
              <a:t>-</a:t>
            </a:r>
            <a:r>
              <a:rPr lang="ru-RU" dirty="0" smtClean="0"/>
              <a:t> это совокупность неписаных правил поведения (обычаев), которые сложились в Древнем Риме в результате их неоднократного, традиционного применения и санкционирования государством. </a:t>
            </a:r>
          </a:p>
          <a:p>
            <a:pPr indent="360000" algn="just">
              <a:buNone/>
            </a:pPr>
            <a:r>
              <a:rPr lang="ru-RU" dirty="0" smtClean="0"/>
              <a:t>В отличие от простого обычая обычное право признается государством и им же защищается.</a:t>
            </a:r>
          </a:p>
          <a:p>
            <a:pPr indent="360000" algn="just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186766" cy="6000792"/>
          </a:xfrm>
        </p:spPr>
        <p:txBody>
          <a:bodyPr>
            <a:noAutofit/>
          </a:bodyPr>
          <a:lstStyle/>
          <a:p>
            <a:pPr indent="360000" algn="just">
              <a:buNone/>
            </a:pPr>
            <a:r>
              <a:rPr lang="ru-RU" sz="2000" dirty="0" smtClean="0"/>
              <a:t>Обычаи признавались источником права в том случае, если отсутствовали конкретные требования, выраженные в других формах. Однако, не всякий обычай мог признаваться имеющим правовую силу. Обычай не должен был противоречить закону.</a:t>
            </a:r>
          </a:p>
          <a:p>
            <a:pPr indent="360000" algn="just">
              <a:buNone/>
            </a:pPr>
            <a:r>
              <a:rPr lang="ru-RU" sz="2000" dirty="0" smtClean="0"/>
              <a:t>Для своего признания в качестве правового требования, т. е. дающего основание для защиты судом, обычай должен отвечать некоторым дополнительным критериям:</a:t>
            </a:r>
          </a:p>
          <a:p>
            <a:pPr lvl="0" algn="just">
              <a:buClr>
                <a:srgbClr val="CC00FF"/>
              </a:buClr>
            </a:pPr>
            <a:r>
              <a:rPr lang="ru-RU" sz="2000" dirty="0" smtClean="0"/>
              <a:t>он должен выражать продолжительную правовую практику, во всяком случае, в пределах жизни более одного поколения;</a:t>
            </a:r>
          </a:p>
          <a:p>
            <a:pPr lvl="0" algn="just">
              <a:buClr>
                <a:srgbClr val="CC00FF"/>
              </a:buClr>
            </a:pPr>
            <a:r>
              <a:rPr lang="ru-RU" sz="2000" dirty="0" smtClean="0"/>
              <a:t>он должен выражать однообразную практику, причем безразлично, действия или бездействия;</a:t>
            </a:r>
          </a:p>
          <a:p>
            <a:pPr lvl="0" algn="just">
              <a:buClr>
                <a:srgbClr val="CC00FF"/>
              </a:buClr>
            </a:pPr>
            <a:r>
              <a:rPr lang="ru-RU" sz="2000" dirty="0" smtClean="0"/>
              <a:t>он должен воплощать неотложную и разумную потребность в именно правовом регулировании ситуации, т.е. далеко не все обыкновения даже коммерческого оборота могут составить правовое требование обычая; </a:t>
            </a:r>
          </a:p>
          <a:p>
            <a:pPr lvl="0" algn="just">
              <a:buClr>
                <a:srgbClr val="CC00FF"/>
              </a:buClr>
            </a:pPr>
            <a:r>
              <a:rPr lang="ru-RU" sz="2000" dirty="0" smtClean="0"/>
              <a:t>специфику правового применения обычая составляло то, что ссылающийся на обычай должен сам доказывать факт его наличия, обычай не презюмировался в суде, а доказывался.</a:t>
            </a: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Закон</a:t>
            </a:r>
            <a:endParaRPr lang="ru-RU" b="1" cap="all" dirty="0">
              <a:ln w="0"/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360000" algn="just">
              <a:buNone/>
            </a:pPr>
            <a:r>
              <a:rPr lang="ru-RU" dirty="0" smtClean="0"/>
              <a:t>Для признания</a:t>
            </a:r>
            <a:r>
              <a:rPr lang="ru-RU" b="1" dirty="0" smtClean="0"/>
              <a:t> </a:t>
            </a:r>
            <a:r>
              <a:rPr lang="ru-RU" dirty="0" smtClean="0"/>
              <a:t>правового предписания в качестве закона, необходимо было, чтобы он исходил от имеющего соответствующие полномочия органа, т. е., так или иначе, воплощал весь римский народ, чтобы он был надлежащим образом обнародован: тайный правовой акт не мог иметь верховной юридической силы. </a:t>
            </a:r>
          </a:p>
          <a:p>
            <a:pPr indent="360000" algn="just">
              <a:buNone/>
            </a:pPr>
            <a:r>
              <a:rPr lang="ru-RU" b="1" i="1" dirty="0" smtClean="0">
                <a:solidFill>
                  <a:srgbClr val="FF66FF"/>
                </a:solidFill>
              </a:rPr>
              <a:t>Законом</a:t>
            </a:r>
            <a:r>
              <a:rPr lang="ru-RU" dirty="0" smtClean="0"/>
              <a:t> считалось постановление, принятое при соблюдении соответствующей процедуры и соответствующего содержания: «Законы – это имеющие предписывающий характер общие постановления, предложенные магистратом, принятые народным собранием и утвержденные сенатом».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186766" cy="6000792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ru-RU" sz="3200" dirty="0" smtClean="0"/>
              <a:t>Закон должен был содержать определенные </a:t>
            </a:r>
            <a:r>
              <a:rPr lang="ru-RU" sz="3200" b="1" u="sng" dirty="0" smtClean="0">
                <a:ln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</a:rPr>
              <a:t>элементы</a:t>
            </a:r>
            <a:r>
              <a:rPr lang="ru-RU" sz="3200" dirty="0" smtClean="0"/>
              <a:t>:</a:t>
            </a:r>
          </a:p>
          <a:p>
            <a:pPr algn="just">
              <a:buNone/>
            </a:pPr>
            <a:r>
              <a:rPr lang="ru-RU" dirty="0" smtClean="0"/>
              <a:t>1) </a:t>
            </a:r>
            <a:r>
              <a:rPr lang="ru-RU" b="1" i="1" dirty="0" smtClean="0"/>
              <a:t>введение</a:t>
            </a:r>
            <a:r>
              <a:rPr lang="ru-RU" dirty="0" smtClean="0"/>
              <a:t> или указатель обстоятельств издания - имена инициаторов закона и вид народного собрания;</a:t>
            </a:r>
          </a:p>
          <a:p>
            <a:pPr algn="just">
              <a:buNone/>
            </a:pPr>
            <a:r>
              <a:rPr lang="ru-RU" dirty="0" smtClean="0"/>
              <a:t>2) </a:t>
            </a:r>
            <a:r>
              <a:rPr lang="ru-RU" b="1" i="1" dirty="0" smtClean="0"/>
              <a:t>нормативное предписание (</a:t>
            </a:r>
            <a:r>
              <a:rPr lang="en-US" b="1" i="1" dirty="0" smtClean="0"/>
              <a:t>rogatio</a:t>
            </a:r>
            <a:r>
              <a:rPr lang="ru-RU" b="1" i="1" dirty="0" smtClean="0"/>
              <a:t>)</a:t>
            </a:r>
            <a:r>
              <a:rPr lang="ru-RU" dirty="0" smtClean="0"/>
              <a:t>, включающее в себя указание на условие его действия и содержание самого правила поведения;</a:t>
            </a:r>
          </a:p>
          <a:p>
            <a:pPr algn="just">
              <a:buNone/>
            </a:pPr>
            <a:r>
              <a:rPr lang="ru-RU" dirty="0" smtClean="0"/>
              <a:t>3) </a:t>
            </a:r>
            <a:r>
              <a:rPr lang="ru-RU" b="1" i="1" dirty="0" smtClean="0"/>
              <a:t>последствия нарушения закона (</a:t>
            </a:r>
            <a:r>
              <a:rPr lang="en-US" b="1" i="1" dirty="0" smtClean="0"/>
              <a:t>sanctio</a:t>
            </a:r>
            <a:r>
              <a:rPr lang="ru-RU" b="1" i="1" dirty="0" smtClean="0"/>
              <a:t>)</a:t>
            </a:r>
            <a:r>
              <a:rPr lang="ru-RU" dirty="0" smtClean="0"/>
              <a:t>, где постановлялись последствия нарушения закона и ответственность нарушителя.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115328" cy="6000792"/>
          </a:xfrm>
        </p:spPr>
        <p:txBody>
          <a:bodyPr>
            <a:normAutofit fontScale="92500" lnSpcReduction="20000"/>
          </a:bodyPr>
          <a:lstStyle/>
          <a:p>
            <a:pPr indent="0" algn="just">
              <a:buNone/>
            </a:pPr>
            <a:r>
              <a:rPr lang="ru-RU" dirty="0" smtClean="0"/>
              <a:t>В зависимости от направляющего действия санкции как гарантии соблюдения закона различались законы:</a:t>
            </a:r>
          </a:p>
          <a:p>
            <a:pPr algn="just">
              <a:buNone/>
            </a:pPr>
            <a:r>
              <a:rPr lang="ru-RU" dirty="0" smtClean="0"/>
              <a:t>1) </a:t>
            </a:r>
            <a:r>
              <a:rPr lang="ru-RU" i="1" dirty="0" smtClean="0">
                <a:solidFill>
                  <a:srgbClr val="FFFF00"/>
                </a:solidFill>
              </a:rPr>
              <a:t>несовершенные</a:t>
            </a:r>
            <a:r>
              <a:rPr lang="ru-RU" dirty="0" smtClean="0"/>
              <a:t> – не содержащие в себе санкции;</a:t>
            </a:r>
          </a:p>
          <a:p>
            <a:pPr algn="just">
              <a:buNone/>
            </a:pPr>
            <a:r>
              <a:rPr lang="ru-RU" dirty="0" smtClean="0"/>
              <a:t>2) </a:t>
            </a:r>
            <a:r>
              <a:rPr lang="ru-RU" i="1" dirty="0" smtClean="0">
                <a:solidFill>
                  <a:srgbClr val="FFFF00"/>
                </a:solidFill>
              </a:rPr>
              <a:t>совершенные</a:t>
            </a:r>
            <a:r>
              <a:rPr lang="ru-RU" dirty="0" smtClean="0"/>
              <a:t> – санкция которых объявляла недействительным противозаконный акт;</a:t>
            </a:r>
          </a:p>
          <a:p>
            <a:pPr algn="just">
              <a:buNone/>
            </a:pPr>
            <a:r>
              <a:rPr lang="ru-RU" dirty="0" smtClean="0"/>
              <a:t>3) </a:t>
            </a:r>
            <a:r>
              <a:rPr lang="ru-RU" i="1" dirty="0" smtClean="0">
                <a:solidFill>
                  <a:srgbClr val="FFFF00"/>
                </a:solidFill>
              </a:rPr>
              <a:t>менее совершенные</a:t>
            </a:r>
            <a:r>
              <a:rPr lang="ru-RU" dirty="0" smtClean="0"/>
              <a:t> – санкция которых указывала на взыскание штрафа при сохранении юридической силы противозаконного акта;</a:t>
            </a:r>
          </a:p>
          <a:p>
            <a:pPr algn="just">
              <a:buNone/>
            </a:pPr>
            <a:r>
              <a:rPr lang="ru-RU" dirty="0" smtClean="0"/>
              <a:t>4) </a:t>
            </a:r>
            <a:r>
              <a:rPr lang="ru-RU" i="1" dirty="0" smtClean="0">
                <a:solidFill>
                  <a:srgbClr val="FFFF00"/>
                </a:solidFill>
              </a:rPr>
              <a:t>более совершенные </a:t>
            </a:r>
            <a:r>
              <a:rPr lang="ru-RU" dirty="0" smtClean="0"/>
              <a:t>– санкция которых предусматривала и недействительность противозаконного акта, и взыскание штрафа.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136CF89BB20794CB8162050F86E0FBB" ma:contentTypeVersion="0" ma:contentTypeDescription="Создание документа." ma:contentTypeScope="" ma:versionID="7e4c103b61a28e60d0588a268d02a9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4E24E4-D85C-4D1E-A783-CCB057EC0DA3}"/>
</file>

<file path=customXml/itemProps2.xml><?xml version="1.0" encoding="utf-8"?>
<ds:datastoreItem xmlns:ds="http://schemas.openxmlformats.org/officeDocument/2006/customXml" ds:itemID="{098D7613-1D81-4E18-88A8-C9C8A1330F66}"/>
</file>

<file path=customXml/itemProps3.xml><?xml version="1.0" encoding="utf-8"?>
<ds:datastoreItem xmlns:ds="http://schemas.openxmlformats.org/officeDocument/2006/customXml" ds:itemID="{7195382B-772B-4769-AD65-B2637303D9A6}"/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253</TotalTime>
  <Words>1476</Words>
  <Application>Microsoft Office PowerPoint</Application>
  <PresentationFormat>Экран (4:3)</PresentationFormat>
  <Paragraphs>74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Техническая</vt:lpstr>
      <vt:lpstr>Источники римского частного права</vt:lpstr>
      <vt:lpstr>Слайд 2</vt:lpstr>
      <vt:lpstr>Классификация источников РЧП</vt:lpstr>
      <vt:lpstr>Слайд 4</vt:lpstr>
      <vt:lpstr>Обычное право</vt:lpstr>
      <vt:lpstr>Слайд 6</vt:lpstr>
      <vt:lpstr>Закон</vt:lpstr>
      <vt:lpstr>Слайд 8</vt:lpstr>
      <vt:lpstr>Слайд 9</vt:lpstr>
      <vt:lpstr>Слайд 10</vt:lpstr>
      <vt:lpstr>Слайд 11</vt:lpstr>
      <vt:lpstr>Слайд 12</vt:lpstr>
      <vt:lpstr>Эдикты магистратов</vt:lpstr>
      <vt:lpstr>Слайд 14</vt:lpstr>
      <vt:lpstr>Деятельность юристов</vt:lpstr>
      <vt:lpstr>Слайд 16</vt:lpstr>
      <vt:lpstr>Слайд 17</vt:lpstr>
      <vt:lpstr>Слайд 18</vt:lpstr>
      <vt:lpstr>Кодификация римского права</vt:lpstr>
      <vt:lpstr>Слайд 20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Источники римского частного права</dc:title>
  <dc:creator>User</dc:creator>
  <cp:lastModifiedBy>User</cp:lastModifiedBy>
  <cp:revision>26</cp:revision>
  <dcterms:created xsi:type="dcterms:W3CDTF">2010-11-30T16:57:04Z</dcterms:created>
  <dcterms:modified xsi:type="dcterms:W3CDTF">2010-11-30T23:20:01Z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0x0101004136CF89BB20794CB8162050F86E0FBB</vt:lpwstr>
  </property>
</Properties>
</file>